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90" r:id="rId3"/>
    <p:sldMasterId id="2147483686" r:id="rId4"/>
  </p:sldMasterIdLst>
  <p:sldIdLst>
    <p:sldId id="258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262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B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78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294" y="108"/>
      </p:cViewPr>
      <p:guideLst>
        <p:guide pos="3840"/>
        <p:guide orient="horz" pos="2160"/>
        <p:guide orient="horz" pos="262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/Relationships>
</file>

<file path=ppt/media/image10.jpeg>
</file>

<file path=ppt/media/image11.jpeg>
</file>

<file path=ppt/media/image12.jpeg>
</file>

<file path=ppt/media/image14.jpeg>
</file>

<file path=ppt/media/image15.jpeg>
</file>

<file path=ppt/media/image16.jpg>
</file>

<file path=ppt/media/image4.jpg>
</file>

<file path=ppt/media/image5.jp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jpe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3050" y="271780"/>
            <a:ext cx="11645900" cy="685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3461" y="5302608"/>
            <a:ext cx="2923244" cy="121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219"/>
          <a:stretch/>
        </p:blipFill>
        <p:spPr>
          <a:xfrm>
            <a:off x="263523" y="1238249"/>
            <a:ext cx="11642725" cy="5394563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2" y="2701639"/>
            <a:ext cx="8969437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8448131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500">
                <a:solidFill>
                  <a:srgbClr val="171B65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38"/>
          <a:stretch/>
        </p:blipFill>
        <p:spPr>
          <a:xfrm>
            <a:off x="263530" y="1233498"/>
            <a:ext cx="11664951" cy="4357678"/>
          </a:xfrm>
          <a:prstGeom prst="rect">
            <a:avLst/>
          </a:prstGeom>
        </p:spPr>
      </p:pic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500">
                <a:solidFill>
                  <a:srgbClr val="171B65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79" b="27663"/>
          <a:stretch/>
        </p:blipFill>
        <p:spPr>
          <a:xfrm>
            <a:off x="263530" y="1188149"/>
            <a:ext cx="11664613" cy="440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669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38"/>
          <a:stretch/>
        </p:blipFill>
        <p:spPr>
          <a:xfrm>
            <a:off x="263530" y="1233498"/>
            <a:ext cx="11664951" cy="4357678"/>
          </a:xfrm>
          <a:prstGeom prst="rect">
            <a:avLst/>
          </a:prstGeom>
        </p:spPr>
      </p:pic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500">
                <a:solidFill>
                  <a:srgbClr val="171B65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70" b="33041"/>
          <a:stretch/>
        </p:blipFill>
        <p:spPr>
          <a:xfrm>
            <a:off x="263530" y="1233498"/>
            <a:ext cx="11664951" cy="44030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22" b="23587"/>
          <a:stretch/>
        </p:blipFill>
        <p:spPr>
          <a:xfrm>
            <a:off x="263529" y="1233498"/>
            <a:ext cx="11664951" cy="440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5724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38"/>
          <a:stretch/>
        </p:blipFill>
        <p:spPr>
          <a:xfrm>
            <a:off x="263530" y="1233498"/>
            <a:ext cx="11664951" cy="4357678"/>
          </a:xfrm>
          <a:prstGeom prst="rect">
            <a:avLst/>
          </a:prstGeom>
        </p:spPr>
      </p:pic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500">
                <a:solidFill>
                  <a:srgbClr val="171B65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82198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2202" y="1233488"/>
            <a:ext cx="11355761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rgbClr val="171B65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11" name="Content Placeholder 4"/>
          <p:cNvSpPr>
            <a:spLocks noGrp="1"/>
          </p:cNvSpPr>
          <p:nvPr>
            <p:ph sz="half" idx="10" hasCustomPrompt="1"/>
          </p:nvPr>
        </p:nvSpPr>
        <p:spPr>
          <a:xfrm>
            <a:off x="412200" y="2034652"/>
            <a:ext cx="11352277" cy="4351338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2203" y="1231207"/>
            <a:ext cx="5536880" cy="637162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500">
                <a:solidFill>
                  <a:srgbClr val="171B65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2203" y="2221356"/>
            <a:ext cx="5539336" cy="43762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6" name="Content Placeholder 7"/>
          <p:cNvSpPr>
            <a:spLocks noGrp="1"/>
          </p:cNvSpPr>
          <p:nvPr>
            <p:ph idx="1"/>
          </p:nvPr>
        </p:nvSpPr>
        <p:spPr>
          <a:xfrm>
            <a:off x="6238006" y="1231207"/>
            <a:ext cx="5690469" cy="536644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500">
                <a:solidFill>
                  <a:schemeClr val="tx1"/>
                </a:solidFill>
              </a:defRPr>
            </a:lvl1pPr>
          </a:lstStyle>
          <a:p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3050" y="271780"/>
            <a:ext cx="11645900" cy="685800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951551" y="5001138"/>
            <a:ext cx="7381835" cy="1477328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USA HQ</a:t>
            </a:r>
            <a:b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Toll Free: 866-687-3588 </a:t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+1-512-516-8880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Ukraine HQ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+380-32-240-9090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Bulgaria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+359-2-902-3760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Germany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+49-69-2602-5857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Netherlands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+31-20-262-33-23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Poland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+48-71-382-2800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UK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+44-207-544-8414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EMAIL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info@softserveinc.com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WEBSITE: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www.softserveinc.com</a:t>
            </a:r>
            <a:endParaRPr kumimoji="0" lang="uk-UA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500">
                <a:solidFill>
                  <a:srgbClr val="171B65"/>
                </a:solidFill>
              </a:defRPr>
            </a:lvl1pPr>
          </a:lstStyle>
          <a:p>
            <a:endParaRPr lang="uk-UA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951551" y="5001138"/>
            <a:ext cx="7381835" cy="1477328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USA HQ</a:t>
            </a:r>
            <a:b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Toll Free: 866-687-3588 </a:t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+1-512-516-8880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Ukraine HQ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+380-32-240-9090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Bulgaria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+359-2-902-3760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Germany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+49-69-2602-5857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Netherlands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+31-20-262-33-23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Poland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+48-71-382-2800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UK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Tel: +44-207-544-8414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EMAIL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info@softserveinc.com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WEBSITE:</a:t>
            </a: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/>
            </a:r>
            <a:b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</a:br>
            <a:r>
              <a:rPr kumimoji="0" lang="en-US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www.softserveinc.com</a:t>
            </a:r>
            <a:endParaRPr kumimoji="0" lang="uk-UA" sz="1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6560" y="343778"/>
            <a:ext cx="11511915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6" name="Content Placeholder 7"/>
          <p:cNvSpPr>
            <a:spLocks noGrp="1"/>
          </p:cNvSpPr>
          <p:nvPr>
            <p:ph idx="1" hasCustomPrompt="1"/>
          </p:nvPr>
        </p:nvSpPr>
        <p:spPr>
          <a:xfrm>
            <a:off x="416559" y="1233487"/>
            <a:ext cx="11511915" cy="4391025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 smtClean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3050" y="271780"/>
            <a:ext cx="11645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5915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2451" y="1464898"/>
            <a:ext cx="4786022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435" y="343778"/>
            <a:ext cx="4772878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6" name="Content Placeholder 7"/>
          <p:cNvSpPr>
            <a:spLocks noGrp="1"/>
          </p:cNvSpPr>
          <p:nvPr>
            <p:ph idx="1" hasCustomPrompt="1"/>
          </p:nvPr>
        </p:nvSpPr>
        <p:spPr>
          <a:xfrm>
            <a:off x="6096000" y="0"/>
            <a:ext cx="6095999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Object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6560" y="343778"/>
            <a:ext cx="11511915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6" name="Content Placeholder 7"/>
          <p:cNvSpPr>
            <a:spLocks noGrp="1"/>
          </p:cNvSpPr>
          <p:nvPr>
            <p:ph idx="1" hasCustomPrompt="1"/>
          </p:nvPr>
        </p:nvSpPr>
        <p:spPr>
          <a:xfrm>
            <a:off x="416559" y="1160923"/>
            <a:ext cx="11511915" cy="5268452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 smtClean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20281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2451" y="1464898"/>
            <a:ext cx="4786022" cy="496447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435" y="343778"/>
            <a:ext cx="4772878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6" name="Content Placeholder 7"/>
          <p:cNvSpPr>
            <a:spLocks noGrp="1"/>
          </p:cNvSpPr>
          <p:nvPr>
            <p:ph idx="1" hasCustomPrompt="1"/>
          </p:nvPr>
        </p:nvSpPr>
        <p:spPr>
          <a:xfrm>
            <a:off x="6096000" y="0"/>
            <a:ext cx="6095999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Object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692529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uk-UA" dirty="0"/>
          </a:p>
        </p:txBody>
      </p:sp>
      <p:sp>
        <p:nvSpPr>
          <p:cNvPr id="6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4" b="-18"/>
          <a:stretch/>
        </p:blipFill>
        <p:spPr>
          <a:xfrm>
            <a:off x="0" y="0"/>
            <a:ext cx="12192000" cy="6894095"/>
          </a:xfrm>
          <a:prstGeom prst="rect">
            <a:avLst/>
          </a:prstGeom>
        </p:spPr>
      </p:pic>
      <p:sp>
        <p:nvSpPr>
          <p:cNvPr id="5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9875132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4064"/>
            <a:ext cx="12192000" cy="8132064"/>
          </a:xfrm>
          <a:prstGeom prst="rect">
            <a:avLst/>
          </a:prstGeom>
        </p:spPr>
      </p:pic>
      <p:sp>
        <p:nvSpPr>
          <p:cNvPr id="5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800328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4064"/>
            <a:ext cx="12192000" cy="8132064"/>
          </a:xfrm>
          <a:prstGeom prst="rect">
            <a:avLst/>
          </a:prstGeom>
        </p:spPr>
      </p:pic>
      <p:sp>
        <p:nvSpPr>
          <p:cNvPr id="5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248674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5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31133" cy="9247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00" b="12730"/>
          <a:stretch/>
        </p:blipFill>
        <p:spPr>
          <a:xfrm>
            <a:off x="261387" y="1233488"/>
            <a:ext cx="11658469" cy="5363255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31133" cy="9247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569439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8478" r="289" b="12493"/>
          <a:stretch/>
        </p:blipFill>
        <p:spPr>
          <a:xfrm>
            <a:off x="261387" y="1233488"/>
            <a:ext cx="11650305" cy="5379583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497830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" t="604" b="29863"/>
          <a:stretch/>
        </p:blipFill>
        <p:spPr>
          <a:xfrm>
            <a:off x="272845" y="1231490"/>
            <a:ext cx="11638847" cy="5378860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075989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63525" y="1233488"/>
            <a:ext cx="11686056" cy="5380037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61" r="82" b="2505"/>
          <a:stretch/>
        </p:blipFill>
        <p:spPr>
          <a:xfrm>
            <a:off x="263524" y="1233488"/>
            <a:ext cx="11680825" cy="5367337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57761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5" t="20225" b="16537"/>
          <a:stretch/>
        </p:blipFill>
        <p:spPr>
          <a:xfrm>
            <a:off x="263524" y="1238250"/>
            <a:ext cx="11642725" cy="5390400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2" y="2701639"/>
            <a:ext cx="8969437" cy="173103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971298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12202" y="1268760"/>
            <a:ext cx="11352277" cy="460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412201" y="2168332"/>
            <a:ext cx="1135227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273050" y="271780"/>
            <a:ext cx="11645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9" r:id="rId2"/>
    <p:sldLayoutId id="2147483650" r:id="rId3"/>
    <p:sldLayoutId id="2147483693" r:id="rId4"/>
    <p:sldLayoutId id="2147483694" r:id="rId5"/>
    <p:sldLayoutId id="2147483695" r:id="rId6"/>
    <p:sldLayoutId id="2147483672" r:id="rId7"/>
    <p:sldLayoutId id="2147483696" r:id="rId8"/>
    <p:sldLayoutId id="2147483697" r:id="rId9"/>
    <p:sldLayoutId id="2147483701" r:id="rId10"/>
    <p:sldLayoutId id="2147483651" r:id="rId11"/>
    <p:sldLayoutId id="2147483699" r:id="rId12"/>
    <p:sldLayoutId id="2147483700" r:id="rId13"/>
    <p:sldLayoutId id="2147483698" r:id="rId14"/>
    <p:sldLayoutId id="2147483654" r:id="rId15"/>
    <p:sldLayoutId id="2147483656" r:id="rId16"/>
    <p:sldLayoutId id="2147483658" r:id="rId17"/>
    <p:sldLayoutId id="2147483673" r:id="rId18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6560" y="131308"/>
            <a:ext cx="11330708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6560" y="1160923"/>
            <a:ext cx="11330708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63550" y="6031830"/>
            <a:ext cx="2878557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6560" y="131308"/>
            <a:ext cx="11330708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6560" y="1160923"/>
            <a:ext cx="11330708" cy="52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38240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accent4">
              <a:lumMod val="10000"/>
            </a:schemeClr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25">
          <p15:clr>
            <a:srgbClr val="F26B43"/>
          </p15:clr>
        </p15:guide>
        <p15:guide id="9" orient="horz" pos="3543">
          <p15:clr>
            <a:srgbClr val="F26B43"/>
          </p15:clr>
        </p15:guide>
        <p15:guide id="10" pos="3749">
          <p15:clr>
            <a:srgbClr val="F26B43"/>
          </p15:clr>
        </p15:guide>
        <p15:guide id="11" pos="393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702" r:id="rId2"/>
    <p:sldLayoutId id="2147483703" r:id="rId3"/>
    <p:sldLayoutId id="2147483704" r:id="rId4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63037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89283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42101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29908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58007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43812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93889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98379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22431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99983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49204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0019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19271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47370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35872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63883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88403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uk-UA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It’s that simple</a:t>
            </a:r>
          </a:p>
          <a:p>
            <a:pPr lvl="1"/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Hub</a:t>
            </a:r>
            <a:endParaRPr lang="en-US" dirty="0" smtClean="0"/>
          </a:p>
          <a:p>
            <a:pPr lvl="1"/>
            <a:r>
              <a:rPr lang="en-US" dirty="0" smtClean="0"/>
              <a:t>Client (manual vs automatic)</a:t>
            </a:r>
          </a:p>
          <a:p>
            <a:r>
              <a:rPr lang="en-US" dirty="0" smtClean="0"/>
              <a:t>Points of interest</a:t>
            </a:r>
          </a:p>
          <a:p>
            <a:pPr lvl="1"/>
            <a:r>
              <a:rPr lang="en-US" dirty="0" smtClean="0"/>
              <a:t>Lifetime</a:t>
            </a:r>
          </a:p>
          <a:p>
            <a:pPr lvl="1"/>
            <a:r>
              <a:rPr lang="en-US" dirty="0" smtClean="0"/>
              <a:t>Connection management</a:t>
            </a:r>
          </a:p>
          <a:p>
            <a:pPr lvl="1"/>
            <a:r>
              <a:rPr lang="en-US" dirty="0" smtClean="0"/>
              <a:t>Events handling</a:t>
            </a:r>
            <a:endParaRPr lang="en-US" dirty="0" smtClean="0"/>
          </a:p>
          <a:p>
            <a:r>
              <a:rPr lang="en-US" dirty="0" smtClean="0"/>
              <a:t>What’s the catch?</a:t>
            </a:r>
          </a:p>
          <a:p>
            <a:pPr lvl="1"/>
            <a:r>
              <a:rPr lang="en-US" dirty="0"/>
              <a:t>ASP.NET vs ASP.NET CORE (</a:t>
            </a:r>
            <a:r>
              <a:rPr lang="en-US" dirty="0" err="1"/>
              <a:t>jquery</a:t>
            </a:r>
            <a:r>
              <a:rPr lang="en-US" dirty="0"/>
              <a:t> dependency, pipeline </a:t>
            </a:r>
            <a:r>
              <a:rPr lang="en-US" dirty="0" smtClean="0"/>
              <a:t>differences,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smtClean="0"/>
              <a:t>Web Sockets are tricky (e.g. Chrome)</a:t>
            </a:r>
          </a:p>
          <a:p>
            <a:pPr lvl="1"/>
            <a:r>
              <a:rPr lang="en-US" dirty="0" smtClean="0"/>
              <a:t>DI with </a:t>
            </a:r>
            <a:r>
              <a:rPr lang="en-US" dirty="0" err="1" smtClean="0"/>
              <a:t>SignalR</a:t>
            </a:r>
            <a:endParaRPr lang="en-US" dirty="0" smtClean="0"/>
          </a:p>
          <a:p>
            <a:pPr lvl="1"/>
            <a:r>
              <a:rPr lang="en-US" dirty="0" smtClean="0"/>
              <a:t>Client state management</a:t>
            </a:r>
          </a:p>
          <a:p>
            <a:r>
              <a:rPr lang="en-US" dirty="0" smtClean="0"/>
              <a:t>Example</a:t>
            </a:r>
          </a:p>
          <a:p>
            <a:r>
              <a:rPr lang="en-US" dirty="0" smtClean="0"/>
              <a:t>Conclusions</a:t>
            </a:r>
            <a:endParaRPr lang="en-US" dirty="0" smtClean="0"/>
          </a:p>
          <a:p>
            <a:r>
              <a:rPr lang="en-US" dirty="0" smtClean="0"/>
              <a:t>Q&amp;A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6397291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 Brand Panel">
  <a:themeElements>
    <a:clrScheme name="SoftServe Colors">
      <a:dk1>
        <a:srgbClr val="131515"/>
      </a:dk1>
      <a:lt1>
        <a:srgbClr val="FFFFFF"/>
      </a:lt1>
      <a:dk2>
        <a:srgbClr val="515D65"/>
      </a:dk2>
      <a:lt2>
        <a:srgbClr val="CBCECE"/>
      </a:lt2>
      <a:accent1>
        <a:srgbClr val="171B65"/>
      </a:accent1>
      <a:accent2>
        <a:srgbClr val="00B4D5"/>
      </a:accent2>
      <a:accent3>
        <a:srgbClr val="BED62F"/>
      </a:accent3>
      <a:accent4>
        <a:srgbClr val="CBCECE"/>
      </a:accent4>
      <a:accent5>
        <a:srgbClr val="F16522"/>
      </a:accent5>
      <a:accent6>
        <a:srgbClr val="515D65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 Slides with Logo">
  <a:themeElements>
    <a:clrScheme name="SoftServe Colors">
      <a:dk1>
        <a:srgbClr val="131515"/>
      </a:dk1>
      <a:lt1>
        <a:srgbClr val="FFFFFF"/>
      </a:lt1>
      <a:dk2>
        <a:srgbClr val="515D65"/>
      </a:dk2>
      <a:lt2>
        <a:srgbClr val="CBCECE"/>
      </a:lt2>
      <a:accent1>
        <a:srgbClr val="171B65"/>
      </a:accent1>
      <a:accent2>
        <a:srgbClr val="00B4D5"/>
      </a:accent2>
      <a:accent3>
        <a:srgbClr val="BED62F"/>
      </a:accent3>
      <a:accent4>
        <a:srgbClr val="CBCECE"/>
      </a:accent4>
      <a:accent5>
        <a:srgbClr val="F16522"/>
      </a:accent5>
      <a:accent6>
        <a:srgbClr val="515D65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Blank Slides without Logo">
  <a:themeElements>
    <a:clrScheme name="SoftServe Colors">
      <a:dk1>
        <a:srgbClr val="131515"/>
      </a:dk1>
      <a:lt1>
        <a:srgbClr val="FFFFFF"/>
      </a:lt1>
      <a:dk2>
        <a:srgbClr val="515D65"/>
      </a:dk2>
      <a:lt2>
        <a:srgbClr val="CBCECE"/>
      </a:lt2>
      <a:accent1>
        <a:srgbClr val="171B65"/>
      </a:accent1>
      <a:accent2>
        <a:srgbClr val="00B4D5"/>
      </a:accent2>
      <a:accent3>
        <a:srgbClr val="BED62F"/>
      </a:accent3>
      <a:accent4>
        <a:srgbClr val="CBCECE"/>
      </a:accent4>
      <a:accent5>
        <a:srgbClr val="F16522"/>
      </a:accent5>
      <a:accent6>
        <a:srgbClr val="515D65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hapter Slides">
  <a:themeElements>
    <a:clrScheme name="SoftServe Colors">
      <a:dk1>
        <a:srgbClr val="131515"/>
      </a:dk1>
      <a:lt1>
        <a:srgbClr val="FFFFFF"/>
      </a:lt1>
      <a:dk2>
        <a:srgbClr val="515D65"/>
      </a:dk2>
      <a:lt2>
        <a:srgbClr val="CBCECE"/>
      </a:lt2>
      <a:accent1>
        <a:srgbClr val="171B65"/>
      </a:accent1>
      <a:accent2>
        <a:srgbClr val="00B4D5"/>
      </a:accent2>
      <a:accent3>
        <a:srgbClr val="BED62F"/>
      </a:accent3>
      <a:accent4>
        <a:srgbClr val="CBCECE"/>
      </a:accent4>
      <a:accent5>
        <a:srgbClr val="F16522"/>
      </a:accent5>
      <a:accent6>
        <a:srgbClr val="515D65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1979</TotalTime>
  <Words>56</Words>
  <Application>Microsoft Office PowerPoint</Application>
  <PresentationFormat>Widescreen</PresentationFormat>
  <Paragraphs>18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Tahoma</vt:lpstr>
      <vt:lpstr>Title Slides Brand Panel</vt:lpstr>
      <vt:lpstr>Blank Slides with Logo</vt:lpstr>
      <vt:lpstr>Blank Slides without Logo</vt:lpstr>
      <vt:lpstr>Chapter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Andrew</dc:creator>
  <cp:lastModifiedBy>Iurii Khrystiuk</cp:lastModifiedBy>
  <cp:revision>110</cp:revision>
  <dcterms:created xsi:type="dcterms:W3CDTF">2015-09-10T13:48:25Z</dcterms:created>
  <dcterms:modified xsi:type="dcterms:W3CDTF">2017-05-03T10:13:01Z</dcterms:modified>
</cp:coreProperties>
</file>

<file path=docProps/thumbnail.jpeg>
</file>